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83" r:id="rId4"/>
    <p:sldId id="257" r:id="rId5"/>
    <p:sldId id="258" r:id="rId6"/>
    <p:sldId id="259" r:id="rId7"/>
    <p:sldId id="260" r:id="rId8"/>
    <p:sldId id="284" r:id="rId9"/>
    <p:sldId id="286" r:id="rId10"/>
    <p:sldId id="263" r:id="rId11"/>
    <p:sldId id="264" r:id="rId12"/>
    <p:sldId id="265" r:id="rId13"/>
    <p:sldId id="266" r:id="rId14"/>
    <p:sldId id="285" r:id="rId15"/>
    <p:sldId id="287" r:id="rId16"/>
  </p:sldIdLst>
  <p:sldSz cx="14630400" cy="8229600"/>
  <p:notesSz cx="8229600" cy="14630400"/>
  <p:embeddedFontLst>
    <p:embeddedFont>
      <p:font typeface="Aptos Narrow" panose="020B0004020202020204" pitchFamily="3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Inter" panose="020B0604020202020204" charset="0"/>
      <p:regular r:id="rId27"/>
    </p:embeddedFont>
    <p:embeddedFont>
      <p:font typeface="Source Sans Pro" panose="020B0503030403020204" pitchFamily="34" charset="0"/>
      <p:regular r:id="rId28"/>
      <p:bold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659F0-ABE5-4015-B95F-0FEE7BD1F57F}" v="101" dt="2025-09-08T16:43:44.3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Monica" userId="21171a0c-ab88-412e-b0fb-1f8c7ba5b62a" providerId="ADAL" clId="{47F659F0-ABE5-4015-B95F-0FEE7BD1F57F}"/>
    <pc:docChg chg="undo custSel addSld delSld modSld">
      <pc:chgData name="Brown, Monica" userId="21171a0c-ab88-412e-b0fb-1f8c7ba5b62a" providerId="ADAL" clId="{47F659F0-ABE5-4015-B95F-0FEE7BD1F57F}" dt="2025-09-08T16:43:44.351" v="3355" actId="20577"/>
      <pc:docMkLst>
        <pc:docMk/>
      </pc:docMkLst>
      <pc:sldChg chg="addSp delSp modSp mod">
        <pc:chgData name="Brown, Monica" userId="21171a0c-ab88-412e-b0fb-1f8c7ba5b62a" providerId="ADAL" clId="{47F659F0-ABE5-4015-B95F-0FEE7BD1F57F}" dt="2025-09-02T18:41:53.533" v="15" actId="1076"/>
        <pc:sldMkLst>
          <pc:docMk/>
          <pc:sldMk cId="0" sldId="256"/>
        </pc:sldMkLst>
        <pc:spChg chg="mod">
          <ac:chgData name="Brown, Monica" userId="21171a0c-ab88-412e-b0fb-1f8c7ba5b62a" providerId="ADAL" clId="{47F659F0-ABE5-4015-B95F-0FEE7BD1F57F}" dt="2025-09-02T18:39:50.456" v="9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8:39:46.250" v="8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8:39:54.366" v="10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8:39:58.290" v="11" actId="1076"/>
          <ac:spMkLst>
            <pc:docMk/>
            <pc:sldMk cId="0" sldId="256"/>
            <ac:spMk id="13" creationId="{00000000-0000-0000-0000-000000000000}"/>
          </ac:spMkLst>
        </pc:spChg>
        <pc:picChg chg="add del mod">
          <ac:chgData name="Brown, Monica" userId="21171a0c-ab88-412e-b0fb-1f8c7ba5b62a" providerId="ADAL" clId="{47F659F0-ABE5-4015-B95F-0FEE7BD1F57F}" dt="2025-09-02T18:39:41.137" v="7" actId="14100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Brown, Monica" userId="21171a0c-ab88-412e-b0fb-1f8c7ba5b62a" providerId="ADAL" clId="{47F659F0-ABE5-4015-B95F-0FEE7BD1F57F}" dt="2025-09-02T18:41:53.533" v="15" actId="1076"/>
          <ac:picMkLst>
            <pc:docMk/>
            <pc:sldMk cId="0" sldId="256"/>
            <ac:picMk id="15" creationId="{70321C65-16EF-289D-FAFA-F1F46CBC76F0}"/>
          </ac:picMkLst>
        </pc:picChg>
      </pc:sldChg>
      <pc:sldChg chg="delSp modSp mod modAnim">
        <pc:chgData name="Brown, Monica" userId="21171a0c-ab88-412e-b0fb-1f8c7ba5b62a" providerId="ADAL" clId="{47F659F0-ABE5-4015-B95F-0FEE7BD1F57F}" dt="2025-09-03T15:47:38.445" v="3320"/>
        <pc:sldMkLst>
          <pc:docMk/>
          <pc:sldMk cId="0" sldId="257"/>
        </pc:sldMkLst>
        <pc:spChg chg="mod">
          <ac:chgData name="Brown, Monica" userId="21171a0c-ab88-412e-b0fb-1f8c7ba5b62a" providerId="ADAL" clId="{47F659F0-ABE5-4015-B95F-0FEE7BD1F57F}" dt="2025-09-02T18:42:15.117" v="18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8:47:30.428" v="97" actId="20577"/>
          <ac:spMkLst>
            <pc:docMk/>
            <pc:sldMk cId="0" sldId="257"/>
            <ac:spMk id="4" creationId="{00000000-0000-0000-0000-000000000000}"/>
          </ac:spMkLst>
        </pc:spChg>
        <pc:picChg chg="mod">
          <ac:chgData name="Brown, Monica" userId="21171a0c-ab88-412e-b0fb-1f8c7ba5b62a" providerId="ADAL" clId="{47F659F0-ABE5-4015-B95F-0FEE7BD1F57F}" dt="2025-09-02T18:42:31.148" v="21" actId="1076"/>
          <ac:picMkLst>
            <pc:docMk/>
            <pc:sldMk cId="0" sldId="257"/>
            <ac:picMk id="3" creationId="{00000000-0000-0000-0000-000000000000}"/>
          </ac:picMkLst>
        </pc:picChg>
      </pc:sldChg>
      <pc:sldChg chg="addSp modSp mod">
        <pc:chgData name="Brown, Monica" userId="21171a0c-ab88-412e-b0fb-1f8c7ba5b62a" providerId="ADAL" clId="{47F659F0-ABE5-4015-B95F-0FEE7BD1F57F}" dt="2025-09-03T15:32:00.254" v="3242" actId="255"/>
        <pc:sldMkLst>
          <pc:docMk/>
          <pc:sldMk cId="0" sldId="258"/>
        </pc:sldMkLst>
        <pc:spChg chg="mod">
          <ac:chgData name="Brown, Monica" userId="21171a0c-ab88-412e-b0fb-1f8c7ba5b62a" providerId="ADAL" clId="{47F659F0-ABE5-4015-B95F-0FEE7BD1F57F}" dt="2025-09-02T19:12:50.973" v="860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2:53.204" v="861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8:36.680" v="1664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01.259" v="863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04.514" v="864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07.415" v="865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9:40.302" v="1715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16.748" v="867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19.732" v="868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22.852" v="869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32.782" v="872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32:00.254" v="3242" actId="25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3:49.189" v="876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5:03.416" v="905" actId="20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4:54.948" v="903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5:09.416" v="906" actId="20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01:20.689" v="533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5:16.288" v="907" actId="20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9:48.057" v="1717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9:51.113" v="1718" actId="1076"/>
          <ac:spMkLst>
            <pc:docMk/>
            <pc:sldMk cId="0" sldId="258"/>
            <ac:spMk id="23" creationId="{00000000-0000-0000-0000-000000000000}"/>
          </ac:spMkLst>
        </pc:spChg>
        <pc:spChg chg="add mod">
          <ac:chgData name="Brown, Monica" userId="21171a0c-ab88-412e-b0fb-1f8c7ba5b62a" providerId="ADAL" clId="{47F659F0-ABE5-4015-B95F-0FEE7BD1F57F}" dt="2025-09-02T19:13:29.724" v="871" actId="1076"/>
          <ac:spMkLst>
            <pc:docMk/>
            <pc:sldMk cId="0" sldId="258"/>
            <ac:spMk id="24" creationId="{7E53D6AF-0D7C-6EE6-2633-39FDC9B53367}"/>
          </ac:spMkLst>
        </pc:spChg>
        <pc:spChg chg="add mod">
          <ac:chgData name="Brown, Monica" userId="21171a0c-ab88-412e-b0fb-1f8c7ba5b62a" providerId="ADAL" clId="{47F659F0-ABE5-4015-B95F-0FEE7BD1F57F}" dt="2025-09-03T14:40:18.931" v="1506" actId="1076"/>
          <ac:spMkLst>
            <pc:docMk/>
            <pc:sldMk cId="0" sldId="258"/>
            <ac:spMk id="25" creationId="{9DD33939-2447-1FCC-665C-34149DF98FCD}"/>
          </ac:spMkLst>
        </pc:spChg>
        <pc:picChg chg="mod">
          <ac:chgData name="Brown, Monica" userId="21171a0c-ab88-412e-b0fb-1f8c7ba5b62a" providerId="ADAL" clId="{47F659F0-ABE5-4015-B95F-0FEE7BD1F57F}" dt="2025-09-03T14:49:45.801" v="1716" actId="1076"/>
          <ac:picMkLst>
            <pc:docMk/>
            <pc:sldMk cId="0" sldId="258"/>
            <ac:picMk id="20" creationId="{00000000-0000-0000-0000-000000000000}"/>
          </ac:picMkLst>
        </pc:picChg>
        <pc:picChg chg="mod">
          <ac:chgData name="Brown, Monica" userId="21171a0c-ab88-412e-b0fb-1f8c7ba5b62a" providerId="ADAL" clId="{47F659F0-ABE5-4015-B95F-0FEE7BD1F57F}" dt="2025-09-03T14:49:59.513" v="1720" actId="1076"/>
          <ac:picMkLst>
            <pc:docMk/>
            <pc:sldMk cId="0" sldId="258"/>
            <ac:picMk id="22" creationId="{00000000-0000-0000-0000-000000000000}"/>
          </ac:picMkLst>
        </pc:picChg>
      </pc:sldChg>
      <pc:sldChg chg="modSp mod">
        <pc:chgData name="Brown, Monica" userId="21171a0c-ab88-412e-b0fb-1f8c7ba5b62a" providerId="ADAL" clId="{47F659F0-ABE5-4015-B95F-0FEE7BD1F57F}" dt="2025-09-02T19:19:22.926" v="1005" actId="20577"/>
        <pc:sldMkLst>
          <pc:docMk/>
          <pc:sldMk cId="0" sldId="259"/>
        </pc:sldMkLst>
        <pc:spChg chg="mod">
          <ac:chgData name="Brown, Monica" userId="21171a0c-ab88-412e-b0fb-1f8c7ba5b62a" providerId="ADAL" clId="{47F659F0-ABE5-4015-B95F-0FEE7BD1F57F}" dt="2025-09-02T19:15:40.960" v="923" actId="207"/>
          <ac:spMkLst>
            <pc:docMk/>
            <pc:sldMk cId="0" sldId="259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11.246" v="985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16.622" v="986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19.966" v="987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9:18.566" v="1002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7:42.214" v="980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01.830" v="982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04.345" v="983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07.021" v="984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25.558" v="988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40.582" v="990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46.854" v="991" actId="1076"/>
          <ac:spMkLst>
            <pc:docMk/>
            <pc:sldMk cId="0" sldId="259"/>
            <ac:spMk id="1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8:53.244" v="992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9:22.926" v="1005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19:04.663" v="994" actId="1076"/>
          <ac:spMkLst>
            <pc:docMk/>
            <pc:sldMk cId="0" sldId="259"/>
            <ac:spMk id="17" creationId="{00000000-0000-0000-0000-000000000000}"/>
          </ac:spMkLst>
        </pc:spChg>
      </pc:sldChg>
      <pc:sldChg chg="modSp mod modClrScheme chgLayout">
        <pc:chgData name="Brown, Monica" userId="21171a0c-ab88-412e-b0fb-1f8c7ba5b62a" providerId="ADAL" clId="{47F659F0-ABE5-4015-B95F-0FEE7BD1F57F}" dt="2025-09-03T14:41:39.574" v="1525" actId="207"/>
        <pc:sldMkLst>
          <pc:docMk/>
          <pc:sldMk cId="0" sldId="260"/>
        </pc:sldMkLst>
        <pc:spChg chg="mod">
          <ac:chgData name="Brown, Monica" userId="21171a0c-ab88-412e-b0fb-1f8c7ba5b62a" providerId="ADAL" clId="{47F659F0-ABE5-4015-B95F-0FEE7BD1F57F}" dt="2025-09-02T19:30:10.245" v="1092" actId="122"/>
          <ac:spMkLst>
            <pc:docMk/>
            <pc:sldMk cId="0" sldId="260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0:25.372" v="1124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45.551" v="1013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40.244" v="1012" actId="207"/>
          <ac:spMkLst>
            <pc:docMk/>
            <pc:sldMk cId="0" sldId="260"/>
            <ac:spMk id="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36.087" v="1011" actId="207"/>
          <ac:spMkLst>
            <pc:docMk/>
            <pc:sldMk cId="0" sldId="260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31.391" v="1010" actId="207"/>
          <ac:spMkLst>
            <pc:docMk/>
            <pc:sldMk cId="0" sldId="260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02.046" v="1017" actId="20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58.345" v="1016" actId="20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0:54.248" v="1015" actId="20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33.431" v="1024" actId="20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28.509" v="1023" actId="20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24.999" v="1022" actId="207"/>
          <ac:spMkLst>
            <pc:docMk/>
            <pc:sldMk cId="0" sldId="260"/>
            <ac:spMk id="1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21.141" v="1021" actId="20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1:16.063" v="1020" actId="20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1:39.574" v="1525" actId="207"/>
          <ac:spMkLst>
            <pc:docMk/>
            <pc:sldMk cId="0" sldId="260"/>
            <ac:spMk id="1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23:33.976" v="1084" actId="20577"/>
          <ac:spMkLst>
            <pc:docMk/>
            <pc:sldMk cId="0" sldId="260"/>
            <ac:spMk id="21" creationId="{00000000-0000-0000-0000-000000000000}"/>
          </ac:spMkLst>
        </pc:spChg>
        <pc:picChg chg="mod">
          <ac:chgData name="Brown, Monica" userId="21171a0c-ab88-412e-b0fb-1f8c7ba5b62a" providerId="ADAL" clId="{47F659F0-ABE5-4015-B95F-0FEE7BD1F57F}" dt="2025-09-02T19:23:17.808" v="1073" actId="1076"/>
          <ac:picMkLst>
            <pc:docMk/>
            <pc:sldMk cId="0" sldId="260"/>
            <ac:picMk id="20" creationId="{00000000-0000-0000-0000-000000000000}"/>
          </ac:picMkLst>
        </pc:picChg>
      </pc:sldChg>
      <pc:sldChg chg="del">
        <pc:chgData name="Brown, Monica" userId="21171a0c-ab88-412e-b0fb-1f8c7ba5b62a" providerId="ADAL" clId="{47F659F0-ABE5-4015-B95F-0FEE7BD1F57F}" dt="2025-09-02T19:30:43.388" v="1125" actId="2696"/>
        <pc:sldMkLst>
          <pc:docMk/>
          <pc:sldMk cId="0" sldId="261"/>
        </pc:sldMkLst>
      </pc:sldChg>
      <pc:sldChg chg="del">
        <pc:chgData name="Brown, Monica" userId="21171a0c-ab88-412e-b0fb-1f8c7ba5b62a" providerId="ADAL" clId="{47F659F0-ABE5-4015-B95F-0FEE7BD1F57F}" dt="2025-09-02T19:29:00.226" v="1090" actId="2696"/>
        <pc:sldMkLst>
          <pc:docMk/>
          <pc:sldMk cId="0" sldId="262"/>
        </pc:sldMkLst>
      </pc:sldChg>
      <pc:sldChg chg="modSp mod">
        <pc:chgData name="Brown, Monica" userId="21171a0c-ab88-412e-b0fb-1f8c7ba5b62a" providerId="ADAL" clId="{47F659F0-ABE5-4015-B95F-0FEE7BD1F57F}" dt="2025-09-03T14:42:31.332" v="1532" actId="1076"/>
        <pc:sldMkLst>
          <pc:docMk/>
          <pc:sldMk cId="0" sldId="263"/>
        </pc:sldMkLst>
        <pc:spChg chg="mod">
          <ac:chgData name="Brown, Monica" userId="21171a0c-ab88-412e-b0fb-1f8c7ba5b62a" providerId="ADAL" clId="{47F659F0-ABE5-4015-B95F-0FEE7BD1F57F}" dt="2025-09-02T19:30:59.642" v="1127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1:58.377" v="1527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1:54.557" v="1526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2:24.647" v="1531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42:08.971" v="1529" actId="1076"/>
          <ac:spMkLst>
            <pc:docMk/>
            <pc:sldMk cId="0" sldId="263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2:44.885" v="1205" actId="20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2:37.611" v="1204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3:01.342" v="1208" actId="20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2:56.595" v="1207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3:19.487" v="1210" actId="207"/>
          <ac:spMkLst>
            <pc:docMk/>
            <pc:sldMk cId="0" sldId="263"/>
            <ac:spMk id="15" creationId="{00000000-0000-0000-0000-000000000000}"/>
          </ac:spMkLst>
        </pc:spChg>
        <pc:picChg chg="mod">
          <ac:chgData name="Brown, Monica" userId="21171a0c-ab88-412e-b0fb-1f8c7ba5b62a" providerId="ADAL" clId="{47F659F0-ABE5-4015-B95F-0FEE7BD1F57F}" dt="2025-09-03T14:42:01.848" v="1528" actId="1076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Brown, Monica" userId="21171a0c-ab88-412e-b0fb-1f8c7ba5b62a" providerId="ADAL" clId="{47F659F0-ABE5-4015-B95F-0FEE7BD1F57F}" dt="2025-09-03T14:42:31.332" v="1532" actId="1076"/>
          <ac:picMkLst>
            <pc:docMk/>
            <pc:sldMk cId="0" sldId="263"/>
            <ac:picMk id="6" creationId="{00000000-0000-0000-0000-000000000000}"/>
          </ac:picMkLst>
        </pc:picChg>
        <pc:picChg chg="mod">
          <ac:chgData name="Brown, Monica" userId="21171a0c-ab88-412e-b0fb-1f8c7ba5b62a" providerId="ADAL" clId="{47F659F0-ABE5-4015-B95F-0FEE7BD1F57F}" dt="2025-09-02T19:32:30.323" v="1202" actId="1076"/>
          <ac:picMkLst>
            <pc:docMk/>
            <pc:sldMk cId="0" sldId="263"/>
            <ac:picMk id="9" creationId="{00000000-0000-0000-0000-000000000000}"/>
          </ac:picMkLst>
        </pc:picChg>
        <pc:picChg chg="mod">
          <ac:chgData name="Brown, Monica" userId="21171a0c-ab88-412e-b0fb-1f8c7ba5b62a" providerId="ADAL" clId="{47F659F0-ABE5-4015-B95F-0FEE7BD1F57F}" dt="2025-09-02T19:32:51.179" v="1206" actId="1076"/>
          <ac:picMkLst>
            <pc:docMk/>
            <pc:sldMk cId="0" sldId="263"/>
            <ac:picMk id="12" creationId="{00000000-0000-0000-0000-000000000000}"/>
          </ac:picMkLst>
        </pc:picChg>
      </pc:sldChg>
      <pc:sldChg chg="addSp delSp modSp mod">
        <pc:chgData name="Brown, Monica" userId="21171a0c-ab88-412e-b0fb-1f8c7ba5b62a" providerId="ADAL" clId="{47F659F0-ABE5-4015-B95F-0FEE7BD1F57F}" dt="2025-09-03T17:20:36.874" v="3341" actId="1076"/>
        <pc:sldMkLst>
          <pc:docMk/>
          <pc:sldMk cId="0" sldId="264"/>
        </pc:sldMkLst>
        <pc:spChg chg="mod">
          <ac:chgData name="Brown, Monica" userId="21171a0c-ab88-412e-b0fb-1f8c7ba5b62a" providerId="ADAL" clId="{47F659F0-ABE5-4015-B95F-0FEE7BD1F57F}" dt="2025-09-02T19:36:52.286" v="1304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46:15.834" v="3308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6:08.878" v="1297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6:17.806" v="1298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6:26.854" v="1299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7:28.088" v="1320" actId="207"/>
          <ac:spMkLst>
            <pc:docMk/>
            <pc:sldMk cId="0" sldId="264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6:33.774" v="1300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28.238" v="1290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36.181" v="1291" actId="1076"/>
          <ac:spMkLst>
            <pc:docMk/>
            <pc:sldMk cId="0" sldId="264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44.189" v="1292" actId="107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7:36.576" v="1321" actId="20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7:44.383" v="1322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11.435" v="1284" actId="2057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05.824" v="1280" actId="20577"/>
          <ac:spMkLst>
            <pc:docMk/>
            <pc:sldMk cId="0" sldId="264"/>
            <ac:spMk id="1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19:35:14.477" v="1286" actId="20577"/>
          <ac:spMkLst>
            <pc:docMk/>
            <pc:sldMk cId="0" sldId="264"/>
            <ac:spMk id="22" creationId="{00000000-0000-0000-0000-000000000000}"/>
          </ac:spMkLst>
        </pc:spChg>
        <pc:picChg chg="add mod">
          <ac:chgData name="Brown, Monica" userId="21171a0c-ab88-412e-b0fb-1f8c7ba5b62a" providerId="ADAL" clId="{47F659F0-ABE5-4015-B95F-0FEE7BD1F57F}" dt="2025-09-03T17:20:36.874" v="3341" actId="1076"/>
          <ac:picMkLst>
            <pc:docMk/>
            <pc:sldMk cId="0" sldId="264"/>
            <ac:picMk id="1030" creationId="{E844CCD8-73CB-4A8A-8C68-F14104B00072}"/>
          </ac:picMkLst>
        </pc:picChg>
      </pc:sldChg>
      <pc:sldChg chg="addSp delSp modSp mod">
        <pc:chgData name="Brown, Monica" userId="21171a0c-ab88-412e-b0fb-1f8c7ba5b62a" providerId="ADAL" clId="{47F659F0-ABE5-4015-B95F-0FEE7BD1F57F}" dt="2025-09-03T14:58:40.509" v="1750" actId="1076"/>
        <pc:sldMkLst>
          <pc:docMk/>
          <pc:sldMk cId="0" sldId="265"/>
        </pc:sldMkLst>
        <pc:spChg chg="mod">
          <ac:chgData name="Brown, Monica" userId="21171a0c-ab88-412e-b0fb-1f8c7ba5b62a" providerId="ADAL" clId="{47F659F0-ABE5-4015-B95F-0FEE7BD1F57F}" dt="2025-09-02T20:20:12.619" v="1344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0:16.456" v="1345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8:07.619" v="1493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7:59.102" v="1492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8:18.835" v="1496" actId="14100"/>
          <ac:spMkLst>
            <pc:docMk/>
            <pc:sldMk cId="0" sldId="265"/>
            <ac:spMk id="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8:11.251" v="1494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28:26.851" v="1498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2T20:18:33.894" v="1328" actId="20577"/>
          <ac:spMkLst>
            <pc:docMk/>
            <pc:sldMk cId="0" sldId="265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58:40.509" v="1750" actId="1076"/>
          <ac:spMkLst>
            <pc:docMk/>
            <pc:sldMk cId="0" sldId="265"/>
            <ac:spMk id="14" creationId="{00000000-0000-0000-0000-000000000000}"/>
          </ac:spMkLst>
        </pc:spChg>
        <pc:spChg chg="add mod ord">
          <ac:chgData name="Brown, Monica" userId="21171a0c-ab88-412e-b0fb-1f8c7ba5b62a" providerId="ADAL" clId="{47F659F0-ABE5-4015-B95F-0FEE7BD1F57F}" dt="2025-09-02T20:27:17.787" v="1483" actId="1076"/>
          <ac:spMkLst>
            <pc:docMk/>
            <pc:sldMk cId="0" sldId="265"/>
            <ac:spMk id="15" creationId="{6B58B3EF-943E-D5BD-173F-8F470A931EAB}"/>
          </ac:spMkLst>
        </pc:spChg>
        <pc:graphicFrameChg chg="add mod modGraphic">
          <ac:chgData name="Brown, Monica" userId="21171a0c-ab88-412e-b0fb-1f8c7ba5b62a" providerId="ADAL" clId="{47F659F0-ABE5-4015-B95F-0FEE7BD1F57F}" dt="2025-09-03T14:58:31.372" v="1749" actId="1076"/>
          <ac:graphicFrameMkLst>
            <pc:docMk/>
            <pc:sldMk cId="0" sldId="265"/>
            <ac:graphicFrameMk id="4" creationId="{299B210C-700F-8119-1E1B-7B81E7145427}"/>
          </ac:graphicFrameMkLst>
        </pc:graphicFrameChg>
      </pc:sldChg>
      <pc:sldChg chg="addSp delSp modSp mod modClrScheme chgLayout">
        <pc:chgData name="Brown, Monica" userId="21171a0c-ab88-412e-b0fb-1f8c7ba5b62a" providerId="ADAL" clId="{47F659F0-ABE5-4015-B95F-0FEE7BD1F57F}" dt="2025-09-03T15:30:13.473" v="3240" actId="1076"/>
        <pc:sldMkLst>
          <pc:docMk/>
          <pc:sldMk cId="0" sldId="266"/>
        </pc:sldMkLst>
        <pc:spChg chg="mod">
          <ac:chgData name="Brown, Monica" userId="21171a0c-ab88-412e-b0fb-1f8c7ba5b62a" providerId="ADAL" clId="{47F659F0-ABE5-4015-B95F-0FEE7BD1F57F}" dt="2025-09-03T15:12:03.616" v="1930" actId="1076"/>
          <ac:spMkLst>
            <pc:docMk/>
            <pc:sldMk cId="0" sldId="266"/>
            <ac:spMk id="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11:26.933" v="1923" actId="207"/>
          <ac:spMkLst>
            <pc:docMk/>
            <pc:sldMk cId="0" sldId="266"/>
            <ac:spMk id="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1:41.680" v="1780" actId="1076"/>
          <ac:spMkLst>
            <pc:docMk/>
            <pc:sldMk cId="0" sldId="266"/>
            <ac:spMk id="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07.502" v="1757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04.046" v="1756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4:59:59.820" v="1755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21.956" v="1762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2:38.959" v="1789" actId="1076"/>
          <ac:spMkLst>
            <pc:docMk/>
            <pc:sldMk cId="0" sldId="266"/>
            <ac:spMk id="16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15.992" v="1760" actId="1076"/>
          <ac:spMkLst>
            <pc:docMk/>
            <pc:sldMk cId="0" sldId="266"/>
            <ac:spMk id="17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13.187" v="1759" actId="1076"/>
          <ac:spMkLst>
            <pc:docMk/>
            <pc:sldMk cId="0" sldId="266"/>
            <ac:spMk id="18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54.135" v="1775" actId="1076"/>
          <ac:spMkLst>
            <pc:docMk/>
            <pc:sldMk cId="0" sldId="266"/>
            <ac:spMk id="22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0:50.755" v="1774" actId="107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03:19.885" v="1796" actId="1076"/>
          <ac:spMkLst>
            <pc:docMk/>
            <pc:sldMk cId="0" sldId="266"/>
            <ac:spMk id="24" creationId="{00000000-0000-0000-0000-000000000000}"/>
          </ac:spMkLst>
        </pc:spChg>
        <pc:spChg chg="mod">
          <ac:chgData name="Brown, Monica" userId="21171a0c-ab88-412e-b0fb-1f8c7ba5b62a" providerId="ADAL" clId="{47F659F0-ABE5-4015-B95F-0FEE7BD1F57F}" dt="2025-09-03T15:30:13.473" v="3240" actId="1076"/>
          <ac:spMkLst>
            <pc:docMk/>
            <pc:sldMk cId="0" sldId="266"/>
            <ac:spMk id="27" creationId="{00000000-0000-0000-0000-000000000000}"/>
          </ac:spMkLst>
        </pc:spChg>
        <pc:spChg chg="add mod">
          <ac:chgData name="Brown, Monica" userId="21171a0c-ab88-412e-b0fb-1f8c7ba5b62a" providerId="ADAL" clId="{47F659F0-ABE5-4015-B95F-0FEE7BD1F57F}" dt="2025-09-03T15:11:30.974" v="1924" actId="207"/>
          <ac:spMkLst>
            <pc:docMk/>
            <pc:sldMk cId="0" sldId="266"/>
            <ac:spMk id="28" creationId="{C6080955-DB25-3723-DABB-35DA610EAF56}"/>
          </ac:spMkLst>
        </pc:spChg>
        <pc:picChg chg="add mod">
          <ac:chgData name="Brown, Monica" userId="21171a0c-ab88-412e-b0fb-1f8c7ba5b62a" providerId="ADAL" clId="{47F659F0-ABE5-4015-B95F-0FEE7BD1F57F}" dt="2025-09-03T15:12:11.961" v="1933" actId="1076"/>
          <ac:picMkLst>
            <pc:docMk/>
            <pc:sldMk cId="0" sldId="266"/>
            <ac:picMk id="2050" creationId="{30CF1AFD-F7B1-9D7D-46CD-A299F90EC7E4}"/>
          </ac:picMkLst>
        </pc:picChg>
      </pc:sldChg>
      <pc:sldChg chg="modSp add del mod">
        <pc:chgData name="Brown, Monica" userId="21171a0c-ab88-412e-b0fb-1f8c7ba5b62a" providerId="ADAL" clId="{47F659F0-ABE5-4015-B95F-0FEE7BD1F57F}" dt="2025-09-02T18:50:17.028" v="108" actId="1076"/>
        <pc:sldMkLst>
          <pc:docMk/>
          <pc:sldMk cId="820998589" sldId="283"/>
        </pc:sldMkLst>
        <pc:picChg chg="mod">
          <ac:chgData name="Brown, Monica" userId="21171a0c-ab88-412e-b0fb-1f8c7ba5b62a" providerId="ADAL" clId="{47F659F0-ABE5-4015-B95F-0FEE7BD1F57F}" dt="2025-09-02T18:50:17.028" v="108" actId="1076"/>
          <ac:picMkLst>
            <pc:docMk/>
            <pc:sldMk cId="820998589" sldId="283"/>
            <ac:picMk id="2" creationId="{A63C4475-5BE9-70D8-326D-57F77DA72222}"/>
          </ac:picMkLst>
        </pc:picChg>
      </pc:sldChg>
      <pc:sldChg chg="addSp delSp modSp new mod">
        <pc:chgData name="Brown, Monica" userId="21171a0c-ab88-412e-b0fb-1f8c7ba5b62a" providerId="ADAL" clId="{47F659F0-ABE5-4015-B95F-0FEE7BD1F57F}" dt="2025-09-03T15:49:55.238" v="3322" actId="14100"/>
        <pc:sldMkLst>
          <pc:docMk/>
          <pc:sldMk cId="229533584" sldId="284"/>
        </pc:sldMkLst>
        <pc:graphicFrameChg chg="add mod modGraphic">
          <ac:chgData name="Brown, Monica" userId="21171a0c-ab88-412e-b0fb-1f8c7ba5b62a" providerId="ADAL" clId="{47F659F0-ABE5-4015-B95F-0FEE7BD1F57F}" dt="2025-09-03T15:49:55.238" v="3322" actId="14100"/>
          <ac:graphicFrameMkLst>
            <pc:docMk/>
            <pc:sldMk cId="229533584" sldId="284"/>
            <ac:graphicFrameMk id="2" creationId="{7486B5C3-E5E5-30ED-20E7-869630912B71}"/>
          </ac:graphicFrameMkLst>
        </pc:graphicFrameChg>
      </pc:sldChg>
      <pc:sldChg chg="addSp modSp new mod modAnim chgLayout">
        <pc:chgData name="Brown, Monica" userId="21171a0c-ab88-412e-b0fb-1f8c7ba5b62a" providerId="ADAL" clId="{47F659F0-ABE5-4015-B95F-0FEE7BD1F57F}" dt="2025-09-08T16:43:44.351" v="3355" actId="20577"/>
        <pc:sldMkLst>
          <pc:docMk/>
          <pc:sldMk cId="1697273777" sldId="285"/>
        </pc:sldMkLst>
        <pc:spChg chg="add mod">
          <ac:chgData name="Brown, Monica" userId="21171a0c-ab88-412e-b0fb-1f8c7ba5b62a" providerId="ADAL" clId="{47F659F0-ABE5-4015-B95F-0FEE7BD1F57F}" dt="2025-09-03T15:36:41.781" v="3302" actId="1076"/>
          <ac:spMkLst>
            <pc:docMk/>
            <pc:sldMk cId="1697273777" sldId="285"/>
            <ac:spMk id="2" creationId="{9CBCA794-F1F7-F69E-427C-3DBB4899F8D6}"/>
          </ac:spMkLst>
        </pc:spChg>
        <pc:spChg chg="add mod">
          <ac:chgData name="Brown, Monica" userId="21171a0c-ab88-412e-b0fb-1f8c7ba5b62a" providerId="ADAL" clId="{47F659F0-ABE5-4015-B95F-0FEE7BD1F57F}" dt="2025-09-03T15:34:18.445" v="3265" actId="20577"/>
          <ac:spMkLst>
            <pc:docMk/>
            <pc:sldMk cId="1697273777" sldId="285"/>
            <ac:spMk id="3" creationId="{5BE1FED1-BFF5-D3E2-45A1-DF6F55802122}"/>
          </ac:spMkLst>
        </pc:spChg>
        <pc:spChg chg="add mod">
          <ac:chgData name="Brown, Monica" userId="21171a0c-ab88-412e-b0fb-1f8c7ba5b62a" providerId="ADAL" clId="{47F659F0-ABE5-4015-B95F-0FEE7BD1F57F}" dt="2025-09-08T16:43:44.351" v="3355" actId="20577"/>
          <ac:spMkLst>
            <pc:docMk/>
            <pc:sldMk cId="1697273777" sldId="285"/>
            <ac:spMk id="4" creationId="{EA9B59CE-9DF5-54C3-8277-1C984F986020}"/>
          </ac:spMkLst>
        </pc:spChg>
        <pc:picChg chg="add mod">
          <ac:chgData name="Brown, Monica" userId="21171a0c-ab88-412e-b0fb-1f8c7ba5b62a" providerId="ADAL" clId="{47F659F0-ABE5-4015-B95F-0FEE7BD1F57F}" dt="2025-09-03T15:29:01.890" v="3215" actId="1076"/>
          <ac:picMkLst>
            <pc:docMk/>
            <pc:sldMk cId="1697273777" sldId="285"/>
            <ac:picMk id="3074" creationId="{BC7FBBD8-F9C0-FF6D-ED24-B47748D03C6F}"/>
          </ac:picMkLst>
        </pc:picChg>
      </pc:sldChg>
      <pc:sldChg chg="addSp delSp modSp new mod modClrScheme chgLayout">
        <pc:chgData name="Brown, Monica" userId="21171a0c-ab88-412e-b0fb-1f8c7ba5b62a" providerId="ADAL" clId="{47F659F0-ABE5-4015-B95F-0FEE7BD1F57F}" dt="2025-09-03T14:51:47.915" v="1739" actId="5793"/>
        <pc:sldMkLst>
          <pc:docMk/>
          <pc:sldMk cId="319030972" sldId="286"/>
        </pc:sldMkLst>
        <pc:spChg chg="add mod">
          <ac:chgData name="Brown, Monica" userId="21171a0c-ab88-412e-b0fb-1f8c7ba5b62a" providerId="ADAL" clId="{47F659F0-ABE5-4015-B95F-0FEE7BD1F57F}" dt="2025-09-03T14:51:47.915" v="1739" actId="5793"/>
          <ac:spMkLst>
            <pc:docMk/>
            <pc:sldMk cId="319030972" sldId="286"/>
            <ac:spMk id="3" creationId="{91ED6E98-5B35-7D6D-2679-EEEEC13B44D8}"/>
          </ac:spMkLst>
        </pc:spChg>
        <pc:spChg chg="add mod">
          <ac:chgData name="Brown, Monica" userId="21171a0c-ab88-412e-b0fb-1f8c7ba5b62a" providerId="ADAL" clId="{47F659F0-ABE5-4015-B95F-0FEE7BD1F57F}" dt="2025-09-03T14:46:55.836" v="1555" actId="122"/>
          <ac:spMkLst>
            <pc:docMk/>
            <pc:sldMk cId="319030972" sldId="286"/>
            <ac:spMk id="15" creationId="{9257FCFB-B1C2-F33A-E621-FF7873DE1087}"/>
          </ac:spMkLst>
        </pc:spChg>
        <pc:picChg chg="add">
          <ac:chgData name="Brown, Monica" userId="21171a0c-ab88-412e-b0fb-1f8c7ba5b62a" providerId="ADAL" clId="{47F659F0-ABE5-4015-B95F-0FEE7BD1F57F}" dt="2025-09-03T14:46:39.800" v="1549" actId="26606"/>
          <ac:picMkLst>
            <pc:docMk/>
            <pc:sldMk cId="319030972" sldId="286"/>
            <ac:picMk id="14" creationId="{973694E7-D0F9-C099-3909-4113D1B2B457}"/>
          </ac:picMkLst>
        </pc:picChg>
      </pc:sldChg>
      <pc:sldChg chg="addSp modSp new mod">
        <pc:chgData name="Brown, Monica" userId="21171a0c-ab88-412e-b0fb-1f8c7ba5b62a" providerId="ADAL" clId="{47F659F0-ABE5-4015-B95F-0FEE7BD1F57F}" dt="2025-09-03T15:41:25.370" v="3305" actId="1076"/>
        <pc:sldMkLst>
          <pc:docMk/>
          <pc:sldMk cId="3510121272" sldId="287"/>
        </pc:sldMkLst>
        <pc:picChg chg="add mod">
          <ac:chgData name="Brown, Monica" userId="21171a0c-ab88-412e-b0fb-1f8c7ba5b62a" providerId="ADAL" clId="{47F659F0-ABE5-4015-B95F-0FEE7BD1F57F}" dt="2025-09-03T15:41:25.370" v="3305" actId="1076"/>
          <ac:picMkLst>
            <pc:docMk/>
            <pc:sldMk cId="3510121272" sldId="287"/>
            <ac:picMk id="2" creationId="{AC00BA7D-AAE5-3883-9EBF-1E0B088AA5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9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F8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4268420" y="757124"/>
            <a:ext cx="6282690" cy="6275070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227" y="1318065"/>
            <a:ext cx="12382102" cy="5273986"/>
          </a:xfrm>
        </p:spPr>
        <p:txBody>
          <a:bodyPr anchor="ctr">
            <a:noAutofit/>
          </a:bodyPr>
          <a:lstStyle>
            <a:lvl1pPr algn="ctr">
              <a:defRPr sz="12000" spc="9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054" y="7175036"/>
            <a:ext cx="9654448" cy="89073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i="0" cap="all" spc="480" baseline="0">
                <a:solidFill>
                  <a:schemeClr val="tx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4228" y="7650815"/>
            <a:ext cx="2795666" cy="41815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398" y="7650815"/>
            <a:ext cx="4937760" cy="41495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662" y="7650815"/>
            <a:ext cx="2795668" cy="41495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340157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69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16" y="1288666"/>
            <a:ext cx="9824485" cy="4877552"/>
          </a:xfrm>
        </p:spPr>
        <p:txBody>
          <a:bodyPr anchor="b">
            <a:normAutofit/>
          </a:bodyPr>
          <a:lstStyle>
            <a:lvl1pPr>
              <a:defRPr sz="10080" spc="96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516" y="6191738"/>
            <a:ext cx="8420986" cy="11413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i="0" cap="all" spc="48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3856" y="7650815"/>
            <a:ext cx="1792736" cy="4181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4877" y="7650815"/>
            <a:ext cx="4937760" cy="41495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30921" y="7650815"/>
            <a:ext cx="1785079" cy="41495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3377566" cy="82296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945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2743200"/>
            <a:ext cx="57607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7355" y="2743200"/>
            <a:ext cx="57607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6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74" y="457201"/>
            <a:ext cx="12207240" cy="1792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2014" y="2639560"/>
            <a:ext cx="5760720" cy="75903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280" b="1" cap="all" spc="240" baseline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0" y="3490922"/>
            <a:ext cx="5760720" cy="3595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0637" y="2639560"/>
            <a:ext cx="5760720" cy="75903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280" b="1" cap="all" spc="240" baseline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0637" y="3490922"/>
            <a:ext cx="5760720" cy="3595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78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9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8867774" y="0"/>
            <a:ext cx="5762626" cy="82296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461" y="548640"/>
            <a:ext cx="3710538" cy="143600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280" b="1" i="0" cap="all" spc="36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61" y="1104452"/>
            <a:ext cx="7390102" cy="5982149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5463" y="2089603"/>
            <a:ext cx="3710538" cy="4996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440"/>
              </a:spcBef>
              <a:buNone/>
              <a:defRPr sz="1920" baseline="0">
                <a:solidFill>
                  <a:schemeClr val="bg2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8062" y="7650815"/>
            <a:ext cx="1480026" cy="418154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4345" y="7650815"/>
            <a:ext cx="4178615" cy="4149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9217" y="7650815"/>
            <a:ext cx="1478947" cy="414955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93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57" y="1"/>
            <a:ext cx="8826702" cy="8229599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8867774" y="0"/>
            <a:ext cx="5762626" cy="82296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460" y="548640"/>
            <a:ext cx="3710540" cy="143600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280" b="1" i="0" spc="36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5460" y="2089603"/>
            <a:ext cx="3710540" cy="4996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440"/>
              </a:spcBef>
              <a:buNone/>
              <a:defRPr sz="1920" baseline="0">
                <a:solidFill>
                  <a:schemeClr val="bg2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140" y="7650815"/>
            <a:ext cx="1478947" cy="418154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4345" y="7650815"/>
            <a:ext cx="4178614" cy="4149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5082" y="7650815"/>
            <a:ext cx="1481328" cy="414955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2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5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79585" y="458863"/>
            <a:ext cx="1790558" cy="6720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458863"/>
            <a:ext cx="10071102" cy="67204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F8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2014" y="2743202"/>
            <a:ext cx="12213986" cy="431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1062990" cy="82296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4290243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70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6120" kern="1200" cap="all" spc="2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Gill Sans MT" panose="020B0502020104020203" pitchFamily="34" charset="0"/>
        <a:buChar char="–"/>
        <a:defRPr sz="216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Gill Sans MT" panose="020B0502020104020203" pitchFamily="34" charset="0"/>
        <a:buChar char="–"/>
        <a:defRPr sz="1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Arial" panose="020B0604020202020204" pitchFamily="34" charset="0"/>
        <a:buChar char="•"/>
        <a:defRPr sz="1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Gill Sans MT" panose="020B0502020104020203" pitchFamily="34" charset="0"/>
        <a:buChar char="–"/>
        <a:defRPr sz="1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Arial" panose="020B0604020202020204" pitchFamily="34" charset="0"/>
        <a:buChar char="•"/>
        <a:defRPr sz="1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Gill Sans MT" panose="020B0502020104020203" pitchFamily="34" charset="0"/>
        <a:buChar char="–"/>
        <a:defRPr sz="168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10000"/>
        </a:lnSpc>
        <a:spcBef>
          <a:spcPts val="840"/>
        </a:spcBef>
        <a:buClr>
          <a:schemeClr val="tx2"/>
        </a:buClr>
        <a:buFont typeface="Arial" panose="020B0604020202020204" pitchFamily="34" charset="0"/>
        <a:buChar char="•"/>
        <a:defRPr sz="168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039293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7259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4" name="Text 1"/>
          <p:cNvSpPr/>
          <p:nvPr/>
        </p:nvSpPr>
        <p:spPr>
          <a:xfrm>
            <a:off x="6280190" y="146804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2008823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577495" y="267495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Butte College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955416" y="3638541"/>
            <a:ext cx="699266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2025-28 Student Equity Plan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6280190" y="4459486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80190" y="5000268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280190" y="5541050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6280190" y="6081832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556636" y="669342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Presented by Monica Brown, Student Equity and Achievement Director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56635" y="714357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Due November 30, 2025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321C65-16EF-289D-FAFA-F1F46CBC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32560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6650" y="309223"/>
            <a:ext cx="754749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Intensive Focus on Priority Populations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70928" y="1262534"/>
            <a:ext cx="75564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2025-28 SE Plan requires identifying 1-3 student populations for intensive focus during the 2025-28 planning cycle: </a:t>
            </a:r>
          </a:p>
          <a:p>
            <a:pPr marL="0" indent="0" algn="l">
              <a:lnSpc>
                <a:spcPts val="2000"/>
              </a:lnSpc>
              <a:buNone/>
            </a:pPr>
            <a:endParaRPr lang="en-US" sz="1600" dirty="0">
              <a:solidFill>
                <a:schemeClr val="bg1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First-Generation Students </a:t>
            </a: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Male 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3032563"/>
            <a:ext cx="7556421" cy="1468636"/>
          </a:xfrm>
          <a:prstGeom prst="roundRect">
            <a:avLst>
              <a:gd name="adj" fmla="val 4541"/>
            </a:avLst>
          </a:prstGeom>
          <a:solidFill>
            <a:srgbClr val="000000"/>
          </a:solidFill>
          <a:ln w="2286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16650" y="3055423"/>
            <a:ext cx="635079" cy="1422916"/>
          </a:xfrm>
          <a:prstGeom prst="roundRect">
            <a:avLst>
              <a:gd name="adj" fmla="val 6181"/>
            </a:avLst>
          </a:prstGeom>
          <a:solidFill>
            <a:srgbClr val="7353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11317" y="3618053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610439" y="3286223"/>
            <a:ext cx="288012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Current Challenges &amp; Barriers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610439" y="3618053"/>
            <a:ext cx="6716911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institutional policies, processes, practices, and cultural elements that create challenges or barriers for the prioritized student populations experiencing disproportionate impact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770929" y="5648801"/>
            <a:ext cx="7556421" cy="1214557"/>
          </a:xfrm>
          <a:prstGeom prst="roundRect">
            <a:avLst>
              <a:gd name="adj" fmla="val 5491"/>
            </a:avLst>
          </a:prstGeom>
          <a:solidFill>
            <a:srgbClr val="000000"/>
          </a:solidFill>
          <a:ln w="2286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16650" y="5671660"/>
            <a:ext cx="635079" cy="1168837"/>
          </a:xfrm>
          <a:prstGeom prst="roundRect">
            <a:avLst>
              <a:gd name="adj" fmla="val 6181"/>
            </a:avLst>
          </a:prstGeom>
          <a:solidFill>
            <a:srgbClr val="7353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11317" y="6107250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610438" y="5859243"/>
            <a:ext cx="2678787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Comprehensive Action Plan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610438" y="6231224"/>
            <a:ext cx="671691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 a detailed action plan to achieve goals across all five metrics for the identified student populations, including specific strategies to address identified barriers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1011317" y="549009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610439" y="5556528"/>
            <a:ext cx="671691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1011317" y="6863358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850" dirty="0"/>
          </a:p>
        </p:txBody>
      </p:sp>
      <p:pic>
        <p:nvPicPr>
          <p:cNvPr id="1030" name="Picture 6" descr="Rising Scholars - Butte College">
            <a:extLst>
              <a:ext uri="{FF2B5EF4-FFF2-40B4-BE49-F238E27FC236}">
                <a16:creationId xmlns:a16="http://schemas.microsoft.com/office/drawing/2014/main" id="{E844CCD8-73CB-4A8A-8C68-F14104B0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2" y="-9016"/>
            <a:ext cx="5061098" cy="82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">
            <a:extLst>
              <a:ext uri="{FF2B5EF4-FFF2-40B4-BE49-F238E27FC236}">
                <a16:creationId xmlns:a16="http://schemas.microsoft.com/office/drawing/2014/main" id="{6B58B3EF-943E-D5BD-173F-8F470A931EAB}"/>
              </a:ext>
            </a:extLst>
          </p:cNvPr>
          <p:cNvSpPr/>
          <p:nvPr/>
        </p:nvSpPr>
        <p:spPr>
          <a:xfrm>
            <a:off x="410469" y="2287494"/>
            <a:ext cx="6766002" cy="1783650"/>
          </a:xfrm>
          <a:prstGeom prst="roundRect">
            <a:avLst>
              <a:gd name="adj" fmla="val 3805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3793470" y="264985"/>
            <a:ext cx="633960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Student Educational Plans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281763" y="959258"/>
            <a:ext cx="1406687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2025-28 Student Equity Plan requires a comprehensive approach to ensure all students have access to 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 complete educational plans that guide their academic journey.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527435" y="236604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 Analysis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488652" y="2691169"/>
            <a:ext cx="648630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Review current data on student educational plan completion rates across different demographic groups to identify gaps: Native American Male Students, White Male Students, Latinx Male Students, First Generation Students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362392" y="5051475"/>
            <a:ext cx="6814079" cy="1731030"/>
          </a:xfrm>
          <a:prstGeom prst="roundRect">
            <a:avLst>
              <a:gd name="adj" fmla="val 3805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88652" y="5145205"/>
            <a:ext cx="27861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Streamlined Processes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398782" y="5623728"/>
            <a:ext cx="65644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 strategies to integrate educational planning into multiple student touchpoints, especially for DI populations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99768" y="57619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8917544" y="6508104"/>
            <a:ext cx="4926568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Educational plans serve as roadmaps for student success and must be </a:t>
            </a:r>
            <a:r>
              <a:rPr lang="en-US" sz="1250" dirty="0">
                <a:solidFill>
                  <a:srgbClr val="F0C87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accessible and meaningful</a:t>
            </a:r>
            <a:r>
              <a:rPr lang="en-US" sz="12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all students, particularly those from disproportionately impacted groups.</a:t>
            </a:r>
            <a:endParaRPr lang="en-US" sz="12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9B210C-700F-8119-1E1B-7B81E714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42802"/>
              </p:ext>
            </p:extLst>
          </p:nvPr>
        </p:nvGraphicFramePr>
        <p:xfrm>
          <a:off x="7705340" y="2655815"/>
          <a:ext cx="6643297" cy="3409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5581">
                  <a:extLst>
                    <a:ext uri="{9D8B030D-6E8A-4147-A177-3AD203B41FA5}">
                      <a16:colId xmlns:a16="http://schemas.microsoft.com/office/drawing/2014/main" val="3202512591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3580119182"/>
                    </a:ext>
                  </a:extLst>
                </a:gridCol>
                <a:gridCol w="949513">
                  <a:extLst>
                    <a:ext uri="{9D8B030D-6E8A-4147-A177-3AD203B41FA5}">
                      <a16:colId xmlns:a16="http://schemas.microsoft.com/office/drawing/2014/main" val="2652167769"/>
                    </a:ext>
                  </a:extLst>
                </a:gridCol>
                <a:gridCol w="1364926">
                  <a:extLst>
                    <a:ext uri="{9D8B030D-6E8A-4147-A177-3AD203B41FA5}">
                      <a16:colId xmlns:a16="http://schemas.microsoft.com/office/drawing/2014/main" val="3440910880"/>
                    </a:ext>
                  </a:extLst>
                </a:gridCol>
                <a:gridCol w="949513">
                  <a:extLst>
                    <a:ext uri="{9D8B030D-6E8A-4147-A177-3AD203B41FA5}">
                      <a16:colId xmlns:a16="http://schemas.microsoft.com/office/drawing/2014/main" val="3757588945"/>
                    </a:ext>
                  </a:extLst>
                </a:gridCol>
                <a:gridCol w="1364926">
                  <a:extLst>
                    <a:ext uri="{9D8B030D-6E8A-4147-A177-3AD203B41FA5}">
                      <a16:colId xmlns:a16="http://schemas.microsoft.com/office/drawing/2014/main" val="247828998"/>
                    </a:ext>
                  </a:extLst>
                </a:gridCol>
              </a:tblGrid>
              <a:tr h="248481">
                <a:tc gridSpan="6">
                  <a:txBody>
                    <a:bodyPr/>
                    <a:lstStyle/>
                    <a:p>
                      <a:pPr marL="2540" marR="0" algn="ctr">
                        <a:lnSpc>
                          <a:spcPts val="138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COMPREHENSIVE</a:t>
                      </a:r>
                      <a:r>
                        <a:rPr lang="en-US" sz="1100" b="1" spc="-45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STUDENT</a:t>
                      </a:r>
                      <a:r>
                        <a:rPr lang="en-US" sz="1100" b="1" spc="-45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EDUCATION</a:t>
                      </a:r>
                      <a:r>
                        <a:rPr lang="en-US" sz="1100" b="1" spc="-45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PLANS</a:t>
                      </a:r>
                      <a:r>
                        <a:rPr lang="en-US" sz="1100" b="1" spc="145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(Local</a:t>
                      </a:r>
                      <a:r>
                        <a:rPr lang="en-US" sz="1100" b="1" spc="-45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College</a:t>
                      </a:r>
                      <a:r>
                        <a:rPr lang="en-US" sz="1100" b="1" spc="-40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100" b="1" spc="-10">
                          <a:solidFill>
                            <a:srgbClr val="002E6C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Data)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2058"/>
                  </a:ext>
                </a:extLst>
              </a:tr>
              <a:tr h="121181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buNone/>
                      </a:pPr>
                      <a:r>
                        <a:rPr lang="en-US" sz="900" i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350" marR="1905" algn="ctr"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Academic</a:t>
                      </a:r>
                      <a:r>
                        <a:rPr lang="en-US" sz="900" b="1" spc="-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Year</a:t>
                      </a:r>
                      <a:r>
                        <a:rPr lang="en-US" sz="900" b="1" spc="-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0" marR="0">
                        <a:spcBef>
                          <a:spcPts val="5"/>
                        </a:spcBef>
                        <a:buNone/>
                      </a:pPr>
                      <a:r>
                        <a:rPr lang="en-US" sz="900" i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350" marR="0" algn="ctr">
                        <a:buNone/>
                      </a:pP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(include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summer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and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winter sessions if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applicable)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buNone/>
                      </a:pPr>
                      <a:r>
                        <a:rPr lang="en-US" sz="900" i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8580" marR="57785" indent="635" algn="ctr">
                        <a:buNone/>
                      </a:pP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Total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Number</a:t>
                      </a:r>
                      <a:r>
                        <a:rPr lang="en-US" sz="900" spc="-2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Enrolled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Students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in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4295" indent="-1270" algn="ctr">
                        <a:spcBef>
                          <a:spcPts val="665"/>
                        </a:spcBef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#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Students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who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Received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Comprehensive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900" spc="-2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5080" marR="0" algn="ctr"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900" b="1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end</a:t>
                      </a:r>
                      <a:r>
                        <a:rPr lang="en-US" sz="900" b="1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</a:t>
                      </a:r>
                      <a:r>
                        <a:rPr lang="en-US" sz="900" b="1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First</a:t>
                      </a:r>
                      <a:r>
                        <a:rPr lang="en-US" sz="900" b="1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Primary</a:t>
                      </a:r>
                      <a:r>
                        <a:rPr lang="en-US" sz="900" b="1" spc="-1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 spc="-2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Term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13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%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Students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83820" marR="73025" algn="ctr">
                        <a:buNone/>
                      </a:pP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(out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the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total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number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students enrolled in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cohort) who Received a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Comprehensive</a:t>
                      </a:r>
                      <a:r>
                        <a:rPr lang="en-US" sz="900" spc="-4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900" spc="-4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 End of First</a:t>
                      </a:r>
                      <a:r>
                        <a:rPr lang="en-US" sz="900" b="1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Primary</a:t>
                      </a:r>
                      <a:r>
                        <a:rPr lang="en-US" sz="900" b="1" spc="-2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Term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4295" indent="-1270" algn="ctr">
                        <a:spcBef>
                          <a:spcPts val="665"/>
                        </a:spcBef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#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Students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who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Received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Comprehensive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900" spc="-2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86995" marR="81280" indent="-635" algn="ctr"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900" b="1" spc="-2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end</a:t>
                      </a:r>
                      <a:r>
                        <a:rPr lang="en-US" sz="900" b="1" spc="-2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</a:t>
                      </a:r>
                      <a:r>
                        <a:rPr lang="en-US" sz="900" b="1" spc="-2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First</a:t>
                      </a:r>
                      <a:r>
                        <a:rPr lang="en-US" sz="900" b="1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Academic</a:t>
                      </a:r>
                      <a:r>
                        <a:rPr lang="en-US" sz="900" b="1" spc="-1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 spc="-2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Year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59690" algn="ctr">
                        <a:lnSpc>
                          <a:spcPts val="113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%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</a:t>
                      </a:r>
                      <a:r>
                        <a:rPr lang="en-US" sz="900" spc="-1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Students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310" marR="58420" algn="ctr">
                        <a:buNone/>
                      </a:pP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(out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the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total</a:t>
                      </a:r>
                      <a:r>
                        <a:rPr lang="en-US" sz="900" spc="-4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number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of students enrolled in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cohort) who Received a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Comprehensive</a:t>
                      </a:r>
                      <a:r>
                        <a:rPr lang="en-US" sz="900" spc="-4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900" spc="-4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r>
                        <a:rPr lang="en-US" sz="900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 End of First</a:t>
                      </a:r>
                      <a:r>
                        <a:rPr lang="en-US" sz="900" b="1" spc="200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Academic</a:t>
                      </a:r>
                      <a:r>
                        <a:rPr lang="en-US" sz="900" b="1" spc="-35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900" b="1">
                          <a:solidFill>
                            <a:srgbClr val="54565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Year</a:t>
                      </a:r>
                      <a:endParaRPr lang="en-US" sz="1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67534"/>
                  </a:ext>
                </a:extLst>
              </a:tr>
              <a:tr h="487261">
                <a:tc>
                  <a:txBody>
                    <a:bodyPr/>
                    <a:lstStyle/>
                    <a:p>
                      <a:pPr marL="67945" marR="0">
                        <a:lnSpc>
                          <a:spcPts val="125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Fall</a:t>
                      </a:r>
                      <a:r>
                        <a:rPr lang="en-US" sz="1000" b="1" spc="-5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2022</a:t>
                      </a:r>
                      <a:r>
                        <a:rPr lang="en-US" sz="1000" b="1" spc="-5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1005"/>
                        </a:lnSpc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(Comprehensive</a:t>
                      </a:r>
                      <a:r>
                        <a:rPr lang="en-US" sz="800" spc="-35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800" spc="-35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2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900"/>
                        </a:lnSpc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800" spc="-15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6/30/2023)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1910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502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26.3%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692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36.2%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177840"/>
                  </a:ext>
                </a:extLst>
              </a:tr>
              <a:tr h="487261">
                <a:tc>
                  <a:txBody>
                    <a:bodyPr/>
                    <a:lstStyle/>
                    <a:p>
                      <a:pPr marL="67945" marR="0">
                        <a:lnSpc>
                          <a:spcPts val="125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Spring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2023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1005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(Comprehensive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2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900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800" spc="-1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12/31/2023)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337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88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26.1%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113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33.5%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5371"/>
                  </a:ext>
                </a:extLst>
              </a:tr>
              <a:tr h="487261">
                <a:tc>
                  <a:txBody>
                    <a:bodyPr/>
                    <a:lstStyle/>
                    <a:p>
                      <a:pPr marL="67945" marR="0">
                        <a:lnSpc>
                          <a:spcPts val="125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Fall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2023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1005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(Comprehensive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2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900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800" spc="-1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6/30/2024)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2034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547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26.9%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710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34.9%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52204"/>
                  </a:ext>
                </a:extLst>
              </a:tr>
              <a:tr h="487261">
                <a:tc>
                  <a:txBody>
                    <a:bodyPr/>
                    <a:lstStyle/>
                    <a:p>
                      <a:pPr marL="67945" marR="0">
                        <a:lnSpc>
                          <a:spcPts val="125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Spring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2024</a:t>
                      </a:r>
                      <a:r>
                        <a:rPr lang="en-US" sz="1000" b="1" spc="-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1000" b="1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Cohort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1005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(Comprehensive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Ed</a:t>
                      </a:r>
                      <a:r>
                        <a:rPr lang="en-US" sz="800" spc="-3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2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Plan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900"/>
                        </a:lnSpc>
                        <a:buNone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by</a:t>
                      </a:r>
                      <a:r>
                        <a:rPr lang="en-US" sz="800" spc="-15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 </a:t>
                      </a:r>
                      <a:r>
                        <a:rPr lang="en-US" sz="800" spc="-1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12/30/2024)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116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29.4%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135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5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34.2%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4237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25972" y="461611"/>
            <a:ext cx="6865628" cy="145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a typeface="Inter Bold" pitchFamily="34" charset="-122"/>
                <a:cs typeface="Inter Bold" pitchFamily="34" charset="-120"/>
              </a:rPr>
              <a:t>Vision 2030 Equity Alignment and Coordination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56677" y="2181568"/>
            <a:ext cx="13818632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Student Equity Plan must align with and complement other campus initiatives and programs: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95" y="2136815"/>
            <a:ext cx="129302" cy="16168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56677" y="2702155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9" name="Text 5"/>
          <p:cNvSpPr/>
          <p:nvPr/>
        </p:nvSpPr>
        <p:spPr>
          <a:xfrm>
            <a:off x="662206" y="6032183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10" name="Text 6"/>
          <p:cNvSpPr/>
          <p:nvPr/>
        </p:nvSpPr>
        <p:spPr>
          <a:xfrm>
            <a:off x="662206" y="6339167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11" name="Text 7"/>
          <p:cNvSpPr/>
          <p:nvPr/>
        </p:nvSpPr>
        <p:spPr>
          <a:xfrm>
            <a:off x="662206" y="6523377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922" y="2136815"/>
            <a:ext cx="129302" cy="16168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043011" y="5374615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16" name="Text 11"/>
          <p:cNvSpPr/>
          <p:nvPr/>
        </p:nvSpPr>
        <p:spPr>
          <a:xfrm>
            <a:off x="3699549" y="5129018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17" name="Text 12"/>
          <p:cNvSpPr/>
          <p:nvPr/>
        </p:nvSpPr>
        <p:spPr>
          <a:xfrm>
            <a:off x="5215414" y="6020557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18" name="Text 13"/>
          <p:cNvSpPr/>
          <p:nvPr/>
        </p:nvSpPr>
        <p:spPr>
          <a:xfrm>
            <a:off x="5215414" y="6256496"/>
            <a:ext cx="4246840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5177" y="2136815"/>
            <a:ext cx="129302" cy="16168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837420" y="4881466"/>
            <a:ext cx="4387096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23" name="Text 17"/>
          <p:cNvSpPr/>
          <p:nvPr/>
        </p:nvSpPr>
        <p:spPr>
          <a:xfrm>
            <a:off x="9766340" y="5284494"/>
            <a:ext cx="4387096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24" name="Text 18"/>
          <p:cNvSpPr/>
          <p:nvPr/>
        </p:nvSpPr>
        <p:spPr>
          <a:xfrm>
            <a:off x="2868682" y="6325552"/>
            <a:ext cx="4387096" cy="13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endParaRPr lang="en-US" sz="650" dirty="0"/>
          </a:p>
        </p:txBody>
      </p:sp>
      <p:sp>
        <p:nvSpPr>
          <p:cNvPr id="27" name="Text 20"/>
          <p:cNvSpPr/>
          <p:nvPr/>
        </p:nvSpPr>
        <p:spPr>
          <a:xfrm>
            <a:off x="556677" y="7453030"/>
            <a:ext cx="13818632" cy="528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Successful implementation requires intentional coordination across campus to create a cohesive ecosystem</a:t>
            </a:r>
          </a:p>
          <a:p>
            <a:pPr marL="0" indent="0" algn="ctr">
              <a:lnSpc>
                <a:spcPts val="1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ctr">
              <a:lnSpc>
                <a:spcPts val="1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of support that addresses equity gaps at every student touchpoint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80955-DB25-3723-DABB-35DA610EAF56}"/>
              </a:ext>
            </a:extLst>
          </p:cNvPr>
          <p:cNvSpPr txBox="1"/>
          <p:nvPr/>
        </p:nvSpPr>
        <p:spPr>
          <a:xfrm>
            <a:off x="713092" y="2682462"/>
            <a:ext cx="59729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Guided Pathways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Student Financial Aid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DSPS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EOPS/CalWORKs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NextUp</a:t>
            </a: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/Foster Youth: Inspiring Scholars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Veterans Resource Center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Justice-Impacted Students: Rising Scholars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Low-Income Adults: CASA, EOPS, Fin Aid, MESA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Credit for Prior Learning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Dual Enrollment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Strong Workforce Program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Programs &amp; Services - Transfer Counseling Center">
            <a:extLst>
              <a:ext uri="{FF2B5EF4-FFF2-40B4-BE49-F238E27FC236}">
                <a16:creationId xmlns:a16="http://schemas.microsoft.com/office/drawing/2014/main" id="{30CF1AFD-F7B1-9D7D-46CD-A299F90E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36" y="2682462"/>
            <a:ext cx="5122981" cy="39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CA794-F1F7-F69E-427C-3DBB4899F8D6}"/>
              </a:ext>
            </a:extLst>
          </p:cNvPr>
          <p:cNvSpPr txBox="1"/>
          <p:nvPr/>
        </p:nvSpPr>
        <p:spPr>
          <a:xfrm>
            <a:off x="1614216" y="218423"/>
            <a:ext cx="1140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The 2025-28 SE Plan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1FED1-BFF5-D3E2-45A1-DF6F55802122}"/>
              </a:ext>
            </a:extLst>
          </p:cNvPr>
          <p:cNvSpPr txBox="1"/>
          <p:nvPr/>
        </p:nvSpPr>
        <p:spPr>
          <a:xfrm>
            <a:off x="634089" y="1632625"/>
            <a:ext cx="5596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Most sections of the 2025-28 SE Plan were drafted by the Student Equity and Achievement Program Advisory Committee (SEAPAC) in spring 2025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SEAPAC consisted of 32 voting members including Faculty, Classified, MSC, Students, Community Members, and non-voting stakeholders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Worked on SE Plan in Metric Design Teams at March, April, May SEAPAC meetings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One-day retreat in May to develop the Plan that included SEAPAC members and other stakeholders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SEA Director met with program managers listed in sections 12 and 13 to develop those parts of the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SEA Director attended the Student Leadership Academy in July to get more student input for the transfer 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B59CE-9DF5-54C3-8277-1C984F986020}"/>
              </a:ext>
            </a:extLst>
          </p:cNvPr>
          <p:cNvSpPr txBox="1"/>
          <p:nvPr/>
        </p:nvSpPr>
        <p:spPr>
          <a:xfrm>
            <a:off x="8048846" y="1632625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All sections were reviewed and many were revised by Dean Tammera Shinar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Constituent group review and approval in September 2025 (Classified Senate, Academic Senate, </a:t>
            </a:r>
            <a:r>
              <a:rPr lang="en-US">
                <a:solidFill>
                  <a:schemeClr val="bg1"/>
                </a:solidFill>
              </a:rPr>
              <a:t>Student Senate, </a:t>
            </a:r>
            <a:r>
              <a:rPr lang="en-US" dirty="0">
                <a:solidFill>
                  <a:schemeClr val="bg1"/>
                </a:solidFill>
              </a:rPr>
              <a:t>MSC)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Board of Trustees review in October 2025, vote for approval in November 2025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Submitted to Chancellor’s Office through NOVA by November 30, 2025</a:t>
            </a:r>
          </a:p>
          <a:p>
            <a:endParaRPr lang="en-US" dirty="0"/>
          </a:p>
        </p:txBody>
      </p:sp>
      <p:pic>
        <p:nvPicPr>
          <p:cNvPr id="3074" name="Picture 2" descr="What does the word “process” mean to you?">
            <a:extLst>
              <a:ext uri="{FF2B5EF4-FFF2-40B4-BE49-F238E27FC236}">
                <a16:creationId xmlns:a16="http://schemas.microsoft.com/office/drawing/2014/main" id="{BC7FBBD8-F9C0-FF6D-ED24-B47748D0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9" y="5592702"/>
            <a:ext cx="5104071" cy="23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 you / Gracias - Sam Case Elementary School">
            <a:extLst>
              <a:ext uri="{FF2B5EF4-FFF2-40B4-BE49-F238E27FC236}">
                <a16:creationId xmlns:a16="http://schemas.microsoft.com/office/drawing/2014/main" id="{AC00BA7D-AAE5-3883-9EBF-1E0B088AA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3831"/>
          <a:stretch/>
        </p:blipFill>
        <p:spPr bwMode="auto">
          <a:xfrm>
            <a:off x="1219210" y="685805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1012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A63C4475-5BE9-70D8-326D-57F77DA722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279" y="1274319"/>
            <a:ext cx="11407841" cy="6487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199E88-60E9-8183-C6BF-5813E6F54A0E}"/>
              </a:ext>
            </a:extLst>
          </p:cNvPr>
          <p:cNvSpPr txBox="1"/>
          <p:nvPr/>
        </p:nvSpPr>
        <p:spPr>
          <a:xfrm>
            <a:off x="2295229" y="322138"/>
            <a:ext cx="929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4800" dirty="0">
                <a:solidFill>
                  <a:prstClr val="black"/>
                </a:solidFill>
                <a:latin typeface="Gill Sans MT" panose="020B0502020104020203"/>
              </a:rPr>
              <a:t>WHAT IS EQUITY?</a:t>
            </a:r>
          </a:p>
        </p:txBody>
      </p:sp>
    </p:spTree>
    <p:extLst>
      <p:ext uri="{BB962C8B-B14F-4D97-AF65-F5344CB8AC3E}">
        <p14:creationId xmlns:p14="http://schemas.microsoft.com/office/powerpoint/2010/main" val="82099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539234"/>
            <a:ext cx="7279124" cy="612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What is a Student Equity Plan?</a:t>
            </a:r>
            <a:endParaRPr lang="en-US" sz="3850" dirty="0">
              <a:solidFill>
                <a:schemeClr val="bg1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46" y="1382524"/>
            <a:ext cx="4884016" cy="63078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987620" y="1595215"/>
            <a:ext cx="6292572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Student Equity Plans have been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required by every California community college since 1992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, representing a dynamic, ongoing process aimed at addressing systemic inequities and fostering transformational change.</a:t>
            </a:r>
          </a:p>
          <a:p>
            <a:pPr marL="0" indent="0" algn="l">
              <a:lnSpc>
                <a:spcPts val="2450"/>
              </a:lnSpc>
              <a:buNone/>
            </a:pPr>
            <a:endParaRPr lang="en-US" sz="1500" dirty="0">
              <a:solidFill>
                <a:schemeClr val="bg1"/>
              </a:solidFill>
              <a:latin typeface="Inter" pitchFamily="34" charset="0"/>
              <a:ea typeface="Inter" pitchFamily="34" charset="-122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Student Equity Plan</a:t>
            </a:r>
            <a:r>
              <a:rPr lang="en-US" sz="2000" dirty="0">
                <a:solidFill>
                  <a:schemeClr val="bg1"/>
                </a:solidFill>
              </a:rPr>
              <a:t>, per the Chancellor’s Office, is a legally required, data-informed action framework. It involves: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Identifying areas of disproportionate impact for students through data and campus-based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Setting clear, measurable goals for student groups experiencing disproportionate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Defining strategies, grounded in evidence and coordinated across support programs, to close equity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Engaging a broad campus community in both planning and ongoing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Updating the plan at least every three years and submitting it for systemwide review</a:t>
            </a:r>
          </a:p>
          <a:p>
            <a:pPr marL="0" indent="0" algn="l">
              <a:lnSpc>
                <a:spcPts val="2450"/>
              </a:lnSpc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0308" y="255039"/>
            <a:ext cx="8613934" cy="522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2025-28 Student Equity Plan: 13 Components</a:t>
            </a:r>
            <a:endParaRPr lang="en-US" sz="3250" dirty="0">
              <a:solidFill>
                <a:schemeClr val="bg1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87235" y="1065838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268254" y="1074090"/>
            <a:ext cx="4719046" cy="972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1: Assurances: </a:t>
            </a:r>
          </a:p>
          <a:p>
            <a:pPr marL="285750" indent="-285750" algn="l">
              <a:lnSpc>
                <a:spcPts val="20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Read Education Codes 78220, 78221, 78222</a:t>
            </a:r>
          </a:p>
          <a:p>
            <a:pPr marL="285750" indent="-285750" algn="l">
              <a:lnSpc>
                <a:spcPts val="20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Campus Involvement and Leveraging Student Voice</a:t>
            </a:r>
          </a:p>
          <a:p>
            <a:pPr marL="285750" indent="-285750" algn="l">
              <a:lnSpc>
                <a:spcPts val="20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Race-Consciousness</a:t>
            </a:r>
          </a:p>
          <a:p>
            <a:pPr marL="285750" indent="-285750" algn="l">
              <a:lnSpc>
                <a:spcPts val="20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Local Review Process and Schedule</a:t>
            </a:r>
          </a:p>
        </p:txBody>
      </p:sp>
      <p:sp>
        <p:nvSpPr>
          <p:cNvPr id="5" name="Shape 3"/>
          <p:cNvSpPr/>
          <p:nvPr/>
        </p:nvSpPr>
        <p:spPr>
          <a:xfrm>
            <a:off x="787234" y="2523902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268254" y="2567071"/>
            <a:ext cx="2430899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2: Contacts</a:t>
            </a:r>
          </a:p>
          <a:p>
            <a:pPr marL="0" indent="0" algn="l">
              <a:lnSpc>
                <a:spcPts val="2050"/>
              </a:lnSpc>
              <a:buNone/>
            </a:pPr>
            <a:endParaRPr lang="en-US" sz="1600" b="1" dirty="0">
              <a:solidFill>
                <a:srgbClr val="999999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87233" y="3057248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268254" y="3112442"/>
            <a:ext cx="3328035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3: 2022-25 Student Plan Reflection: Key Learnings and Plan Continuity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794490" y="3683482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268253" y="3717461"/>
            <a:ext cx="209133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4: Executive Summary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787237" y="4287971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268252" y="4887927"/>
            <a:ext cx="209133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Sections 6-10: Five Key Metrics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1268252" y="5142043"/>
            <a:ext cx="7126605" cy="53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Successful Enrollment,</a:t>
            </a:r>
          </a:p>
          <a:p>
            <a:pPr marL="285750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Transfer-Level Math/English </a:t>
            </a:r>
          </a:p>
          <a:p>
            <a:pPr marL="285750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Persistence </a:t>
            </a:r>
          </a:p>
          <a:p>
            <a:pPr marL="285750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Certificate/Degree Completion</a:t>
            </a:r>
          </a:p>
          <a:p>
            <a:pPr marL="285750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Transfer to 4-year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87232" y="7134022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268253" y="6619278"/>
            <a:ext cx="342995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11: Intensive Focus on DI Populations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87236" y="6589122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236940" y="7161167"/>
            <a:ext cx="2493526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12: Student Education Plans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87241" y="7659886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268254" y="7699992"/>
            <a:ext cx="3048357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Section 13: Vision 2030 Equity Alignment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537" y="3373903"/>
            <a:ext cx="4977408" cy="2605326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9152537" y="6413778"/>
            <a:ext cx="4977408" cy="1246108"/>
          </a:xfrm>
          <a:prstGeom prst="roundRect">
            <a:avLst>
              <a:gd name="adj" fmla="val 5639"/>
            </a:avLst>
          </a:prstGeom>
          <a:solidFill>
            <a:srgbClr val="45320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176" y="6666366"/>
            <a:ext cx="209074" cy="167283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9979212" y="6601195"/>
            <a:ext cx="4266486" cy="802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2025-28 Student Equity Plan emphasizes </a:t>
            </a:r>
            <a:r>
              <a:rPr lang="en-US" sz="1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transformational change</a:t>
            </a: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through intentional equity work across all institutional areas.</a:t>
            </a:r>
            <a:endParaRPr lang="en-US" sz="1300" dirty="0"/>
          </a:p>
        </p:txBody>
      </p:sp>
      <p:sp>
        <p:nvSpPr>
          <p:cNvPr id="24" name="Shape 9">
            <a:extLst>
              <a:ext uri="{FF2B5EF4-FFF2-40B4-BE49-F238E27FC236}">
                <a16:creationId xmlns:a16="http://schemas.microsoft.com/office/drawing/2014/main" id="{7E53D6AF-0D7C-6EE6-2633-39FDC9B53367}"/>
              </a:ext>
            </a:extLst>
          </p:cNvPr>
          <p:cNvSpPr/>
          <p:nvPr/>
        </p:nvSpPr>
        <p:spPr>
          <a:xfrm>
            <a:off x="797899" y="4901097"/>
            <a:ext cx="376357" cy="376357"/>
          </a:xfrm>
          <a:prstGeom prst="roundRect">
            <a:avLst>
              <a:gd name="adj" fmla="val 18671"/>
            </a:avLst>
          </a:prstGeom>
          <a:solidFill>
            <a:srgbClr val="73530C"/>
          </a:solidFill>
          <a:ln w="7620">
            <a:solidFill>
              <a:srgbClr val="8C6C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33939-2447-1FCC-665C-34149DF98FCD}"/>
              </a:ext>
            </a:extLst>
          </p:cNvPr>
          <p:cNvSpPr txBox="1"/>
          <p:nvPr/>
        </p:nvSpPr>
        <p:spPr>
          <a:xfrm>
            <a:off x="1167437" y="4293764"/>
            <a:ext cx="712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Inter Bold"/>
              </a:rPr>
              <a:t>Section 5: Student Populations Experiencing Disproportionate Impact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99837"/>
            <a:ext cx="4505920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 Five Core Student Equity Metrics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09493" y="1569720"/>
            <a:ext cx="168593" cy="1039178"/>
          </a:xfrm>
          <a:prstGeom prst="roundRect">
            <a:avLst>
              <a:gd name="adj" fmla="val 42027"/>
            </a:avLst>
          </a:prstGeom>
          <a:solidFill>
            <a:srgbClr val="F0C871"/>
          </a:solidFill>
          <a:ln w="7620">
            <a:solidFill>
              <a:srgbClr val="D6AE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46678" y="1694082"/>
            <a:ext cx="2310527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Successful Enrollment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46798" y="2044146"/>
            <a:ext cx="6651188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who applied and subsequently enrolled at the college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1046798" y="2777490"/>
            <a:ext cx="168593" cy="1039178"/>
          </a:xfrm>
          <a:prstGeom prst="roundRect">
            <a:avLst>
              <a:gd name="adj" fmla="val 42027"/>
            </a:avLst>
          </a:prstGeom>
          <a:solidFill>
            <a:srgbClr val="F0C871"/>
          </a:solidFill>
          <a:ln w="7620">
            <a:solidFill>
              <a:srgbClr val="D6AE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83983" y="2946083"/>
            <a:ext cx="4506754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Completion of Transfer-Level Math and English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383983" y="3251044"/>
            <a:ext cx="6398181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First-year students who complete both transfer-level courses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1384101" y="3985260"/>
            <a:ext cx="168593" cy="1039178"/>
          </a:xfrm>
          <a:prstGeom prst="roundRect">
            <a:avLst>
              <a:gd name="adj" fmla="val 42027"/>
            </a:avLst>
          </a:prstGeom>
          <a:solidFill>
            <a:srgbClr val="F0C871"/>
          </a:solidFill>
          <a:ln w="7620">
            <a:solidFill>
              <a:srgbClr val="D6AE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754504" y="4153853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Persistence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804392" y="4423768"/>
            <a:ext cx="614517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who continue from first primary term to second primary term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1046798" y="5158501"/>
            <a:ext cx="168593" cy="1039178"/>
          </a:xfrm>
          <a:prstGeom prst="roundRect">
            <a:avLst>
              <a:gd name="adj" fmla="val 42027"/>
            </a:avLst>
          </a:prstGeom>
          <a:solidFill>
            <a:srgbClr val="F0C871"/>
          </a:solidFill>
          <a:ln w="7620">
            <a:solidFill>
              <a:srgbClr val="D6AE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383983" y="5404903"/>
            <a:ext cx="3658553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Completion of Certificates/Degrees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1383983" y="5668388"/>
            <a:ext cx="5892046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who earn any certificate or degree within a specified timeframe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709493" y="6386989"/>
            <a:ext cx="168593" cy="1039178"/>
          </a:xfrm>
          <a:prstGeom prst="roundRect">
            <a:avLst>
              <a:gd name="adj" fmla="val 42027"/>
            </a:avLst>
          </a:prstGeom>
          <a:solidFill>
            <a:srgbClr val="F0C871"/>
          </a:solidFill>
          <a:ln w="7620">
            <a:solidFill>
              <a:srgbClr val="D6AE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46678" y="6548546"/>
            <a:ext cx="3218855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Transfer to a 4-Year College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46798" y="6885731"/>
            <a:ext cx="614517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who successfully transfer to a four-year institution</a:t>
            </a:r>
            <a:endParaRPr lang="en-US" sz="130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63" y="1569720"/>
            <a:ext cx="5588198" cy="3702606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8201263" y="5462111"/>
            <a:ext cx="5642848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metric requires </a:t>
            </a:r>
            <a:r>
              <a:rPr lang="en-US" sz="1050" dirty="0">
                <a:solidFill>
                  <a:srgbClr val="E6AD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specific goals and strategies</a:t>
            </a:r>
            <a:r>
              <a:rPr lang="en-US" sz="10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address equity gaps identified in our student populations.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" y="387905"/>
            <a:ext cx="14470912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Disaggregating Student Data by Population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3526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Studeny Equity Plan requires disaggregation of student data across multiple dimensions to identify equity gaps: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185755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9298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Identity-Based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4359116"/>
            <a:ext cx="41821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Race/Ethnicity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746069"/>
            <a:ext cx="41821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Gender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93790" y="5133023"/>
            <a:ext cx="41821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LGBT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86" y="3185755"/>
            <a:ext cx="496133" cy="49613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23986" y="39298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Economic Status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5223986" y="4359116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Perkins Economically Disadvantaged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5223986" y="4746069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Homeless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302" y="3185755"/>
            <a:ext cx="496133" cy="49613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654302" y="39298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 Populations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15" name="Text 10"/>
          <p:cNvSpPr/>
          <p:nvPr/>
        </p:nvSpPr>
        <p:spPr>
          <a:xfrm>
            <a:off x="9654302" y="4359116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Generation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9654302" y="4746069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Foster Youth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7" name="Text 12"/>
          <p:cNvSpPr/>
          <p:nvPr/>
        </p:nvSpPr>
        <p:spPr>
          <a:xfrm>
            <a:off x="9654302" y="5133023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with Disabilities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8" name="Text 13"/>
          <p:cNvSpPr/>
          <p:nvPr/>
        </p:nvSpPr>
        <p:spPr>
          <a:xfrm>
            <a:off x="9654302" y="5519976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Veterans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19" name="Shape 14"/>
          <p:cNvSpPr/>
          <p:nvPr/>
        </p:nvSpPr>
        <p:spPr>
          <a:xfrm>
            <a:off x="793790" y="6696275"/>
            <a:ext cx="13042821" cy="1160740"/>
          </a:xfrm>
          <a:prstGeom prst="roundRect">
            <a:avLst>
              <a:gd name="adj" fmla="val 7182"/>
            </a:avLst>
          </a:prstGeom>
          <a:solidFill>
            <a:schemeClr val="accent4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52" y="6934519"/>
            <a:ext cx="248007" cy="19835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293248" y="6884751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intersectionality is crucial: students may belong to multiple groups experiencing disproportionate impact, compounding their equity challenges.</a:t>
            </a:r>
            <a:endParaRPr lang="en-US" sz="15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86B5C3-E5E5-30ED-20E7-869630912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60149"/>
              </p:ext>
            </p:extLst>
          </p:nvPr>
        </p:nvGraphicFramePr>
        <p:xfrm>
          <a:off x="185057" y="74428"/>
          <a:ext cx="14336486" cy="8108199"/>
        </p:xfrm>
        <a:graphic>
          <a:graphicData uri="http://schemas.openxmlformats.org/drawingml/2006/table">
            <a:tbl>
              <a:tblPr/>
              <a:tblGrid>
                <a:gridCol w="2384948">
                  <a:extLst>
                    <a:ext uri="{9D8B030D-6E8A-4147-A177-3AD203B41FA5}">
                      <a16:colId xmlns:a16="http://schemas.microsoft.com/office/drawing/2014/main" val="2009771487"/>
                    </a:ext>
                  </a:extLst>
                </a:gridCol>
                <a:gridCol w="1905578">
                  <a:extLst>
                    <a:ext uri="{9D8B030D-6E8A-4147-A177-3AD203B41FA5}">
                      <a16:colId xmlns:a16="http://schemas.microsoft.com/office/drawing/2014/main" val="2633757295"/>
                    </a:ext>
                  </a:extLst>
                </a:gridCol>
                <a:gridCol w="1857937">
                  <a:extLst>
                    <a:ext uri="{9D8B030D-6E8A-4147-A177-3AD203B41FA5}">
                      <a16:colId xmlns:a16="http://schemas.microsoft.com/office/drawing/2014/main" val="2701587597"/>
                    </a:ext>
                  </a:extLst>
                </a:gridCol>
                <a:gridCol w="1679290">
                  <a:extLst>
                    <a:ext uri="{9D8B030D-6E8A-4147-A177-3AD203B41FA5}">
                      <a16:colId xmlns:a16="http://schemas.microsoft.com/office/drawing/2014/main" val="3258268006"/>
                    </a:ext>
                  </a:extLst>
                </a:gridCol>
                <a:gridCol w="2203322">
                  <a:extLst>
                    <a:ext uri="{9D8B030D-6E8A-4147-A177-3AD203B41FA5}">
                      <a16:colId xmlns:a16="http://schemas.microsoft.com/office/drawing/2014/main" val="494339569"/>
                    </a:ext>
                  </a:extLst>
                </a:gridCol>
                <a:gridCol w="2197367">
                  <a:extLst>
                    <a:ext uri="{9D8B030D-6E8A-4147-A177-3AD203B41FA5}">
                      <a16:colId xmlns:a16="http://schemas.microsoft.com/office/drawing/2014/main" val="1982654229"/>
                    </a:ext>
                  </a:extLst>
                </a:gridCol>
                <a:gridCol w="2108044">
                  <a:extLst>
                    <a:ext uri="{9D8B030D-6E8A-4147-A177-3AD203B41FA5}">
                      <a16:colId xmlns:a16="http://schemas.microsoft.com/office/drawing/2014/main" val="1794062228"/>
                    </a:ext>
                  </a:extLst>
                </a:gridCol>
              </a:tblGrid>
              <a:tr h="191673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of Students for Baseline Year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of students for Baseline Year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Goal #1: Eliminate Disproportionate Impact (DI)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Goal #2: Fully Close Equity Gap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31466"/>
                  </a:ext>
                </a:extLst>
              </a:tr>
              <a:tr h="322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of Increase Needed to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Eliminate DI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of Students Needed to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Eliminate DI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of Increase Needed to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Fully Close Equity Gap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of Students Needed to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Fully Close Equity Gap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35822"/>
                  </a:ext>
                </a:extLst>
              </a:tr>
              <a:tr h="536685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Successful Enrollment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Baseline Year 2022-23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20699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1833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05809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or African American 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.2%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033964"/>
                  </a:ext>
                </a:extLst>
              </a:tr>
              <a:tr h="529019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Completed Both Transfer-Level Math and English in First Year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Baseline Year 2022-23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43401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97091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Generation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630433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Foster Youth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8145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 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54316"/>
                  </a:ext>
                </a:extLst>
              </a:tr>
              <a:tr h="552019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Persistence from First Primary Term to Second Primary Term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Baseline Year 2021-22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77688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1535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9199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American Indian/Alaskan Native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55081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or African American  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97532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Generation 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7251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Foster Youth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227060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LGBT Female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873499"/>
                  </a:ext>
                </a:extLst>
              </a:tr>
              <a:tr h="506019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Completion of Certificate or Degree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Baseline Year 2019-20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97276"/>
                  </a:ext>
                </a:extLst>
              </a:tr>
              <a:tr h="2039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73635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Generation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1914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Foster Youth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92340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Hispanic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574562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LGBT  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9017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982907"/>
                  </a:ext>
                </a:extLst>
              </a:tr>
              <a:tr h="506019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Transferred to a 4-Year College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Baseline Year 2018-19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19609"/>
                  </a:ext>
                </a:extLst>
              </a:tr>
              <a:tr h="2039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Student Population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341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3393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Econ Disadvantaged 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9318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Generation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40978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Hispanic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471742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Male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5.5%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967" marR="4967" marT="4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3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esk with productivity items">
            <a:extLst>
              <a:ext uri="{FF2B5EF4-FFF2-40B4-BE49-F238E27FC236}">
                <a16:creationId xmlns:a16="http://schemas.microsoft.com/office/drawing/2014/main" id="{973694E7-D0F9-C099-3909-4113D1B2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28" r="6578" b="-2"/>
          <a:stretch>
            <a:fillRect/>
          </a:stretch>
        </p:blipFill>
        <p:spPr>
          <a:xfrm>
            <a:off x="340157" y="1"/>
            <a:ext cx="8826702" cy="8229599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9257FCFB-B1C2-F33A-E621-FF7873DE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488" y="548640"/>
            <a:ext cx="5178056" cy="143600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Executive Summary Requirements</a:t>
            </a:r>
            <a:b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D6E98-5B35-7D6D-2679-EEEEC13B44D8}"/>
              </a:ext>
            </a:extLst>
          </p:cNvPr>
          <p:cNvSpPr txBox="1"/>
          <p:nvPr/>
        </p:nvSpPr>
        <p:spPr>
          <a:xfrm>
            <a:off x="10005460" y="2089603"/>
            <a:ext cx="3710540" cy="5895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1097280">
              <a:lnSpc>
                <a:spcPct val="110000"/>
              </a:lnSpc>
              <a:spcBef>
                <a:spcPts val="1440"/>
              </a:spcBef>
              <a:buClr>
                <a:schemeClr val="tx2"/>
              </a:buClr>
            </a:pPr>
            <a:endParaRPr lang="en-US" b="1" kern="1200" baseline="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Student groups for whom goals have been set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Goals set for these student groups</a:t>
            </a: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Initiatives that the community college or district will undertake to achieve these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Resources that have been budgeted for that purpose </a:t>
            </a:r>
            <a:r>
              <a:rPr lang="en-US" dirty="0">
                <a:solidFill>
                  <a:schemeClr val="bg1"/>
                </a:solidFill>
              </a:rPr>
              <a:t>(referring to goals/key strategies in this 2025-28 Student Equity Plan)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Community college district official to contact for further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Detailed accounting of how funding was expended </a:t>
            </a:r>
            <a:r>
              <a:rPr lang="en-US" dirty="0">
                <a:solidFill>
                  <a:schemeClr val="bg1"/>
                </a:solidFill>
              </a:rPr>
              <a:t>(expenditures from 2022-25 Student Equity Plan)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Assessment of the progress made in achieving identified goals </a:t>
            </a:r>
            <a:r>
              <a:rPr lang="en-US" dirty="0">
                <a:solidFill>
                  <a:schemeClr val="bg1"/>
                </a:solidFill>
              </a:rPr>
              <a:t>(goals/outcomes from 2022-25 Student Equity Plan)</a:t>
            </a:r>
          </a:p>
        </p:txBody>
      </p:sp>
    </p:spTree>
    <p:extLst>
      <p:ext uri="{BB962C8B-B14F-4D97-AF65-F5344CB8AC3E}">
        <p14:creationId xmlns:p14="http://schemas.microsoft.com/office/powerpoint/2010/main" val="31903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2283" y="320576"/>
            <a:ext cx="914411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Developing Strategies for Each Metric</a:t>
            </a:r>
            <a:endParaRPr lang="en-US" sz="3900" dirty="0">
              <a:solidFill>
                <a:schemeClr val="bg1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1890313"/>
            <a:ext cx="6422231" cy="1143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25171" y="2608758"/>
            <a:ext cx="32175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 Populations Identified by Chancellor’s Office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31600" y="3053579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Determine which student populations experience the largest equity gaps for each metric.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1890313"/>
            <a:ext cx="6422231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95779" y="2618357"/>
            <a:ext cx="26920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Establish Equity Goals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7612734" y="3053579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each identified student population, set specific, measurable goals for eliminating disproportionate impact and/or fully closing equity gaps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1" y="4376321"/>
            <a:ext cx="6422231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32283" y="5135999"/>
            <a:ext cx="281011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Develop Key Strategies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431601" y="5536647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 </a:t>
            </a:r>
            <a:r>
              <a:rPr lang="en-US" sz="1550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minimum of three strategies</a:t>
            </a: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across </a:t>
            </a:r>
            <a:r>
              <a:rPr lang="en-US" sz="1550" dirty="0">
                <a:solidFill>
                  <a:srgbClr val="F0C87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both instruction and student services</a:t>
            </a: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meet established equity goals for each population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376321"/>
            <a:ext cx="6422231" cy="1143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612737" y="5096828"/>
            <a:ext cx="337494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Consider Overall Population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7612735" y="5467016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Optional: Develop additional key strategies that improve equitable outcomes for the entire student body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892968" y="7404601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strategy should be evidence-based, culturally responsive, and aligned with the college's overall mission and vision for equity.</a:t>
            </a:r>
            <a:endParaRPr lang="en-US" sz="15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win32_fixed.potx" id="{84AF7F3C-60DD-4AB5-B3E9-3CB062C9A041}" vid="{36281799-A49C-4605-BD89-C62E2E9FED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1690</Words>
  <Application>Microsoft Office PowerPoint</Application>
  <PresentationFormat>Custom</PresentationFormat>
  <Paragraphs>371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Inter</vt:lpstr>
      <vt:lpstr>Calibri</vt:lpstr>
      <vt:lpstr>Source Sans Pro</vt:lpstr>
      <vt:lpstr>Inter Bold</vt:lpstr>
      <vt:lpstr>Gill Sans MT</vt:lpstr>
      <vt:lpstr>Wingdings</vt:lpstr>
      <vt:lpstr>Times New Roman</vt:lpstr>
      <vt:lpstr>Aptos Narrow</vt:lpstr>
      <vt:lpstr>Impact</vt:lpstr>
      <vt:lpstr>Arial</vt:lpstr>
      <vt:lpstr>Office Theme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Summary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Brown, Monica</dc:creator>
  <cp:lastModifiedBy>Brown, Monica</cp:lastModifiedBy>
  <cp:revision>1</cp:revision>
  <dcterms:created xsi:type="dcterms:W3CDTF">2025-09-02T18:37:30Z</dcterms:created>
  <dcterms:modified xsi:type="dcterms:W3CDTF">2025-09-08T16:43:50Z</dcterms:modified>
</cp:coreProperties>
</file>